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9" r:id="rId6"/>
    <p:sldId id="257" r:id="rId7"/>
    <p:sldId id="258" r:id="rId8"/>
    <p:sldId id="261" r:id="rId9"/>
    <p:sldId id="260" r:id="rId10"/>
    <p:sldId id="266" r:id="rId11"/>
    <p:sldId id="269" r:id="rId12"/>
    <p:sldId id="272" r:id="rId13"/>
    <p:sldId id="277" r:id="rId14"/>
    <p:sldId id="273" r:id="rId15"/>
    <p:sldId id="276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otv6OG6XuLiZnjBS6oS2z7Ome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2BE2A-78FB-AC3C-24F2-EAF8E94947AC}" v="12" dt="2023-09-04T13:10:37.187"/>
    <p1510:client id="{57C63185-2BCA-457D-8AD9-3F5EF10558D8}" v="1352" dt="2023-08-30T12:37:07.254"/>
    <p1510:client id="{5BE3E599-968F-64B6-F9EF-8AC998EF5926}" v="443" dt="2023-08-30T12:34:46.480"/>
    <p1510:client id="{DA877696-459D-47A4-B601-352CBD99AF27}" v="211" dt="2023-09-04T13:26:50.863"/>
  </p1510:revLst>
</p1510:revInfo>
</file>

<file path=ppt/tableStyles.xml><?xml version="1.0" encoding="utf-8"?>
<a:tblStyleLst xmlns:a="http://schemas.openxmlformats.org/drawingml/2006/main" def="{05F5301C-E956-4C29-90C5-FE4326C83805}">
  <a:tblStyle styleId="{05F5301C-E956-4C29-90C5-FE4326C838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customschemas.google.com/relationships/presentationmetadata" Target="metadata"/><Relationship Id="rId10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46bc7d51d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46bc7d51d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8684ebd94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e8684ebd94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46bc7d51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46bc7d51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8684ebd94_2_0:notes"/>
          <p:cNvSpPr txBox="1">
            <a:spLocks noGrp="1"/>
          </p:cNvSpPr>
          <p:nvPr>
            <p:ph type="body" idx="1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e8684ebd9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8684ebd9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e8684ebd9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4" name="Google Shape;2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e8684ec01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e8684ec01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6bc7d51d7_0_8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146bc7d51d7_0_8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g146bc7d51d7_0_8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esatt.visma.no/login/kristiansan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no/url?sa=i&amp;rct=j&amp;q=&amp;esrc=s&amp;source=images&amp;cd=&amp;ved=0ahUKEwjQn4H15InWAhUmOJoKHUOlAM4QjRwIBw&amp;url=http://itpro.no/artikkel/20804/digital-mobbing-baksiden-av-sosiale-medier/&amp;psig=AFQjCNFDWq1sqfMjjuaoOor05UrJ22xdqw&amp;ust=1504554597336033" TargetMode="External"/><Relationship Id="rId7" Type="http://schemas.openxmlformats.org/officeDocument/2006/relationships/hyperlink" Target="http://www.google.no/url?sa=i&amp;rct=j&amp;q=&amp;esrc=s&amp;source=images&amp;cd=&amp;cad=rja&amp;uact=8&amp;ved=0ahUKEwjusq2M5onWAhXhA5oKHTsiATAQjRwIBw&amp;url=http://www.labbe.de/mellvil/index_kk.asp?themaid%3D10%26titelid%3D81&amp;psig=AFQjCNEmUFHIyFE7RbNxi8we87WWRH7eEg&amp;ust=1504554929970797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google.no/url?sa=i&amp;rct=j&amp;q=&amp;esrc=s&amp;source=images&amp;cd=&amp;cad=rja&amp;uact=8&amp;ved=0ahUKEwiNlIvV7InWAhUsMJoKHRBUBdoQjRwIBw&amp;url=https://pixabay.com/no/brown-barn-jente-h%C3%A5r-trist-304685/&amp;psig=AFQjCNFAlOpO11CQMLeTt6rghgGtZg36cA&amp;ust=1504556702133304" TargetMode="External"/><Relationship Id="rId5" Type="http://schemas.openxmlformats.org/officeDocument/2006/relationships/hyperlink" Target="http://www.google.no/url?sa=i&amp;rct=j&amp;q=&amp;esrc=s&amp;source=images&amp;cd=&amp;cad=rja&amp;uact=8&amp;ved=0ahUKEwiM9_m55YnWAhXsO5oKHQj1A8EQjRwIBw&amp;url=http://www.hemne.vgs.no/For-elever/Handlingsplan-mot-mobbing/&amp;psig=AFQjCNGLRKwkEd8w-6b-h713uWU2AY6hIw&amp;ust=1504554591108841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hyperlink" Target="https://www.google.no/url?sa=i&amp;rct=j&amp;q=&amp;esrc=s&amp;source=images&amp;cd=&amp;cad=rja&amp;uact=8&amp;ved=0ahUKEwjg9Pzt54nWAhUjCpoKHal9BWYQjRwIBw&amp;url=https://www.pinterest.com/pin/387661480402144866/&amp;psig=AFQjCNH4yeh72wuCCmQc0J7K4jjw08mpBA&amp;ust=150455541664382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4325" y="1314450"/>
            <a:ext cx="3490970" cy="349097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"/>
          <p:cNvSpPr txBox="1">
            <a:spLocks noGrp="1"/>
          </p:cNvSpPr>
          <p:nvPr>
            <p:ph type="ctrTitle"/>
          </p:nvPr>
        </p:nvSpPr>
        <p:spPr>
          <a:xfrm>
            <a:off x="777239" y="1122363"/>
            <a:ext cx="6356986" cy="313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o-NO" b="1"/>
              <a:t>Foreldremøte </a:t>
            </a:r>
            <a:br>
              <a:rPr lang="no-NO" b="1"/>
            </a:br>
            <a:r>
              <a:rPr lang="no-NO" b="1"/>
              <a:t>2. trinn </a:t>
            </a:r>
            <a:br>
              <a:rPr lang="no-NO" b="1"/>
            </a:br>
            <a:r>
              <a:rPr lang="no-NO" b="1"/>
              <a:t>2023/2024</a:t>
            </a:r>
            <a:endParaRPr b="1"/>
          </a:p>
        </p:txBody>
      </p:sp>
      <p:sp>
        <p:nvSpPr>
          <p:cNvPr id="165" name="Google Shape;165;p1"/>
          <p:cNvSpPr txBox="1">
            <a:spLocks noGrp="1"/>
          </p:cNvSpPr>
          <p:nvPr>
            <p:ph type="subTitle" idx="1"/>
          </p:nvPr>
        </p:nvSpPr>
        <p:spPr>
          <a:xfrm>
            <a:off x="1520189" y="4257675"/>
            <a:ext cx="5047488" cy="6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/>
              <a:t>Nygård </a:t>
            </a:r>
            <a:r>
              <a:rPr lang="no-NO" err="1"/>
              <a:t>skole</a:t>
            </a:r>
            <a:r>
              <a:rPr lang="no-NO"/>
              <a:t> 5.september 2023</a:t>
            </a:r>
            <a:endParaRPr/>
          </a:p>
        </p:txBody>
      </p:sp>
      <p:sp>
        <p:nvSpPr>
          <p:cNvPr id="166" name="Google Shape;166;p1"/>
          <p:cNvSpPr/>
          <p:nvPr/>
        </p:nvSpPr>
        <p:spPr>
          <a:xfrm>
            <a:off x="4043933" y="5543550"/>
            <a:ext cx="5981125" cy="369332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Nygård skole- en skole med trivsel og læring for alle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824650" y="5393850"/>
            <a:ext cx="1666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u="sng">
              <a:solidFill>
                <a:schemeClr val="hlink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19B1ED-0523-7963-3C30-A630C43D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Videre arbeid med tall og regning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41796B-4BE5-1C6C-461C-CF3E9E1A1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400"/>
              <a:t>Måling - begreper - måle med ulike måleenheter - sammenligne. Praktisk arbeid. Linjal. Cm.</a:t>
            </a:r>
          </a:p>
          <a:p>
            <a:r>
              <a:rPr lang="nb-NO" sz="2400"/>
              <a:t>Plassverdisystemet. Enerplass. Tierplass. Hundrerplass.</a:t>
            </a:r>
          </a:p>
          <a:p>
            <a:r>
              <a:rPr lang="nb-NO" sz="2400"/>
              <a:t>Arbeid med og få forståelse av tallene 0-100.</a:t>
            </a:r>
          </a:p>
          <a:p>
            <a:r>
              <a:rPr lang="nb-NO" sz="2400"/>
              <a:t>Praktisk arbeid og spill/lek. Mye konkreter.</a:t>
            </a:r>
          </a:p>
          <a:p>
            <a:r>
              <a:rPr lang="nb-NO" sz="2400"/>
              <a:t>Addisjon og subtraksjon. Ulike strategier.</a:t>
            </a:r>
          </a:p>
          <a:p>
            <a:r>
              <a:rPr lang="nb-NO" sz="2400"/>
              <a:t>Kalender.</a:t>
            </a:r>
          </a:p>
          <a:p>
            <a:r>
              <a:rPr lang="nb-NO" sz="2400"/>
              <a:t>Klokka.</a:t>
            </a:r>
          </a:p>
          <a:p>
            <a:r>
              <a:rPr lang="nb-NO" sz="2400"/>
              <a:t>Mønster.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367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46bc7d51d7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solidFill>
            <a:srgbClr val="B3C6E7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Aktuell informasjon nå i oppstarten</a:t>
            </a:r>
            <a:endParaRPr/>
          </a:p>
        </p:txBody>
      </p:sp>
      <p:sp>
        <p:nvSpPr>
          <p:cNvPr id="323" name="Google Shape;323;g146bc7d51d7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77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55600">
              <a:lnSpc>
                <a:spcPct val="80000"/>
              </a:lnSpc>
              <a:buSzPts val="2000"/>
            </a:pPr>
            <a:r>
              <a:rPr lang="nb-NO" sz="1800" dirty="0"/>
              <a:t>Ukeplan/ trinnets nettside (lurt å abonnere)</a:t>
            </a:r>
            <a:br>
              <a:rPr lang="nb-NO" sz="1800" dirty="0"/>
            </a:br>
            <a:endParaRPr lang="nb-NO" sz="1800" dirty="0"/>
          </a:p>
          <a:p>
            <a:pPr indent="-35560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/>
              <a:t>Mat, frukt og grønt, drikkeflaske</a:t>
            </a:r>
            <a:br>
              <a:rPr lang="nb-NO" sz="1800" dirty="0"/>
            </a:br>
            <a:endParaRPr lang="nb-NO" sz="1800" dirty="0"/>
          </a:p>
          <a:p>
            <a:pPr indent="-35560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/>
              <a:t>Uteskole/ </a:t>
            </a:r>
            <a:r>
              <a:rPr lang="nb-NO" sz="1800" dirty="0" err="1"/>
              <a:t>turdag</a:t>
            </a:r>
            <a:r>
              <a:rPr lang="nb-NO" sz="1800" dirty="0"/>
              <a:t> - </a:t>
            </a:r>
            <a:r>
              <a:rPr lang="nb-NO" sz="1800" dirty="0">
                <a:solidFill>
                  <a:srgbClr val="FF0000"/>
                </a:solidFill>
              </a:rPr>
              <a:t>klær etter vær. </a:t>
            </a:r>
            <a:r>
              <a:rPr lang="nb-NO" sz="1800" dirty="0">
                <a:solidFill>
                  <a:schemeClr val="tx1"/>
                </a:solidFill>
              </a:rPr>
              <a:t>Tursekk er lurt. Ikke meldemappe/lesebok.</a:t>
            </a:r>
            <a:br>
              <a:rPr lang="nb-NO" sz="1800" dirty="0"/>
            </a:br>
            <a:endParaRPr lang="nb-NO" sz="1800" dirty="0"/>
          </a:p>
          <a:p>
            <a:pPr indent="-35560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/>
              <a:t>Innesko/ </a:t>
            </a:r>
            <a:r>
              <a:rPr lang="nb-NO" sz="1800" dirty="0" err="1"/>
              <a:t>gymsko</a:t>
            </a:r>
            <a:r>
              <a:rPr lang="nb-NO" sz="1800" dirty="0"/>
              <a:t> (lett joggesko med</a:t>
            </a:r>
            <a:br>
              <a:rPr lang="nb-NO" sz="1800" dirty="0"/>
            </a:br>
            <a:r>
              <a:rPr lang="nb-NO" sz="1800" dirty="0"/>
              <a:t>borrelås) Lurt å ha ett par på skolen og ett par på </a:t>
            </a:r>
            <a:r>
              <a:rPr lang="nb-NO" sz="1800" dirty="0" err="1"/>
              <a:t>Sfo</a:t>
            </a:r>
            <a:r>
              <a:rPr lang="nb-NO" sz="1800" dirty="0"/>
              <a:t>.</a:t>
            </a:r>
            <a:br>
              <a:rPr lang="nb-NO" sz="1800" dirty="0"/>
            </a:br>
            <a:endParaRPr lang="nb-NO" sz="1800" dirty="0"/>
          </a:p>
          <a:p>
            <a:pPr indent="-35560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/>
              <a:t>Skiftetøy: Skal henge i en pose i</a:t>
            </a:r>
            <a:br>
              <a:rPr lang="nb-NO" sz="1800" dirty="0"/>
            </a:br>
            <a:r>
              <a:rPr lang="nb-NO" sz="1800" dirty="0"/>
              <a:t>garderoben. Merk klærne med navn!</a:t>
            </a:r>
          </a:p>
          <a:p>
            <a:pPr marL="101600" indent="0">
              <a:lnSpc>
                <a:spcPct val="80000"/>
              </a:lnSpc>
              <a:spcBef>
                <a:spcPts val="0"/>
              </a:spcBef>
              <a:buSzPts val="2000"/>
              <a:buNone/>
            </a:pPr>
            <a:endParaRPr lang="nb-NO" sz="1800" dirty="0"/>
          </a:p>
          <a:p>
            <a:pPr marL="44450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/>
              <a:t>Lus på trinnet...</a:t>
            </a:r>
          </a:p>
          <a:p>
            <a:pPr marL="444500">
              <a:lnSpc>
                <a:spcPct val="80000"/>
              </a:lnSpc>
              <a:spcBef>
                <a:spcPts val="0"/>
              </a:spcBef>
              <a:buSzPts val="2000"/>
            </a:pPr>
            <a:endParaRPr lang="nb-NO" sz="1800" dirty="0"/>
          </a:p>
          <a:p>
            <a:pPr marL="44450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 err="1"/>
              <a:t>Leksebøker</a:t>
            </a:r>
            <a:r>
              <a:rPr lang="nb-NO" sz="1800" dirty="0"/>
              <a:t> blir sendt hjem på mandag og samles inn på torsdag.</a:t>
            </a:r>
            <a:br>
              <a:rPr lang="nb-NO" sz="1800" dirty="0"/>
            </a:br>
            <a:endParaRPr lang="nb-NO" sz="1800" dirty="0"/>
          </a:p>
          <a:p>
            <a:pPr marL="457200" lvl="0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nb-NO" sz="1800" dirty="0"/>
              <a:t>Klassebamsen</a:t>
            </a:r>
          </a:p>
          <a:p>
            <a:pPr marL="444500">
              <a:lnSpc>
                <a:spcPct val="80000"/>
              </a:lnSpc>
              <a:spcBef>
                <a:spcPts val="0"/>
              </a:spcBef>
              <a:buSzPts val="2000"/>
            </a:pPr>
            <a:endParaRPr lang="nb-NO" sz="1800" dirty="0"/>
          </a:p>
          <a:p>
            <a:pPr marL="44450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/>
              <a:t>Vaksinasjon i uke 36.</a:t>
            </a:r>
          </a:p>
          <a:p>
            <a:pPr marL="101600" indent="0">
              <a:lnSpc>
                <a:spcPct val="80000"/>
              </a:lnSpc>
              <a:spcBef>
                <a:spcPts val="0"/>
              </a:spcBef>
              <a:buSzPts val="2000"/>
              <a:buNone/>
            </a:pPr>
            <a:endParaRPr lang="nb-NO" sz="1800" dirty="0"/>
          </a:p>
          <a:p>
            <a:pPr marL="387350" indent="-28575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nb-NO" sz="1800" dirty="0"/>
              <a:t>Studenter kommer til trinnet i uke 38 (21/9)- blir i tre uker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8684ebd94_1_1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no-NO"/>
              <a:t>Del 3 - </a:t>
            </a:r>
            <a:r>
              <a:rPr lang="nb-NO"/>
              <a:t>Samarbeid mellom foreldre</a:t>
            </a:r>
          </a:p>
        </p:txBody>
      </p:sp>
      <p:sp>
        <p:nvSpPr>
          <p:cNvPr id="340" name="Google Shape;340;ge8684ebd94_1_195"/>
          <p:cNvSpPr txBox="1"/>
          <p:nvPr/>
        </p:nvSpPr>
        <p:spPr>
          <a:xfrm>
            <a:off x="1003100" y="1983300"/>
            <a:ext cx="9621600" cy="371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b-NO" sz="2900" b="1" u="sng" dirty="0">
                <a:solidFill>
                  <a:schemeClr val="dk1"/>
                </a:solidFill>
              </a:rPr>
              <a:t>Aktuelle</a:t>
            </a:r>
            <a:r>
              <a:rPr lang="nb-NO" sz="29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temaer</a:t>
            </a:r>
            <a:r>
              <a:rPr lang="nb-NO" sz="2900" b="1" u="sng" dirty="0">
                <a:solidFill>
                  <a:schemeClr val="dk1"/>
                </a:solidFill>
              </a:rPr>
              <a:t>:</a:t>
            </a:r>
            <a:endParaRPr lang="nb-NO" sz="1100" i="0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14999"/>
              </a:lnSpc>
              <a:spcBef>
                <a:spcPts val="1200"/>
              </a:spcBef>
              <a:buSzPts val="1100"/>
            </a:pPr>
            <a:r>
              <a:rPr lang="nb-NO" sz="2900" dirty="0">
                <a:solidFill>
                  <a:schemeClr val="dk1"/>
                </a:solidFill>
              </a:rPr>
              <a:t>- </a:t>
            </a:r>
            <a:r>
              <a:rPr lang="no-NO" sz="2900" dirty="0">
                <a:solidFill>
                  <a:schemeClr val="dk1"/>
                </a:solidFill>
              </a:rPr>
              <a:t>Lekegrupper?</a:t>
            </a:r>
            <a:endParaRPr lang="nb-NO" sz="2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indent="-228600">
              <a:lnSpc>
                <a:spcPct val="115000"/>
              </a:lnSpc>
              <a:spcBef>
                <a:spcPts val="1200"/>
              </a:spcBef>
              <a:buSzPts val="1100"/>
            </a:pPr>
            <a:r>
              <a:rPr lang="no-NO" sz="2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no-NO" sz="2900" dirty="0">
                <a:solidFill>
                  <a:schemeClr val="dk1"/>
                </a:solidFill>
              </a:rPr>
              <a:t> </a:t>
            </a:r>
            <a:r>
              <a:rPr lang="no-NO" sz="2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Sosiale </a:t>
            </a:r>
            <a:r>
              <a:rPr lang="no-NO" sz="2900" dirty="0">
                <a:solidFill>
                  <a:schemeClr val="dk1"/>
                </a:solidFill>
              </a:rPr>
              <a:t>arrangementer</a:t>
            </a:r>
            <a:br>
              <a:rPr lang="no-NO" sz="2900" dirty="0"/>
            </a:br>
            <a:r>
              <a:rPr lang="no-NO" sz="2900" dirty="0">
                <a:solidFill>
                  <a:schemeClr val="dk1"/>
                </a:solidFill>
              </a:rPr>
              <a:t>i</a:t>
            </a:r>
            <a:r>
              <a:rPr lang="no-NO" sz="2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regi av foreldre</a:t>
            </a:r>
            <a:r>
              <a:rPr lang="no-NO" sz="2900" dirty="0">
                <a:solidFill>
                  <a:schemeClr val="dk1"/>
                </a:solidFill>
              </a:rPr>
              <a:t>.</a:t>
            </a:r>
          </a:p>
          <a:p>
            <a:pPr marL="228600" indent="-228600">
              <a:lnSpc>
                <a:spcPct val="114999"/>
              </a:lnSpc>
              <a:spcBef>
                <a:spcPts val="1200"/>
              </a:spcBef>
              <a:buSzPts val="1100"/>
            </a:pPr>
            <a:r>
              <a:rPr lang="nb-NO" sz="2000" dirty="0">
                <a:solidFill>
                  <a:schemeClr val="dk1"/>
                </a:solidFill>
              </a:rPr>
              <a:t>(Fint hvis dere mailer oss </a:t>
            </a:r>
          </a:p>
          <a:p>
            <a:pPr marL="228600" indent="-228600">
              <a:lnSpc>
                <a:spcPct val="114999"/>
              </a:lnSpc>
              <a:spcBef>
                <a:spcPts val="1200"/>
              </a:spcBef>
              <a:buSzPts val="1100"/>
            </a:pPr>
            <a:r>
              <a:rPr lang="nb-NO" sz="2000" dirty="0">
                <a:solidFill>
                  <a:schemeClr val="dk1"/>
                </a:solidFill>
              </a:rPr>
              <a:t>om hva dere kommer fram til)</a:t>
            </a:r>
          </a:p>
        </p:txBody>
      </p:sp>
      <p:pic>
        <p:nvPicPr>
          <p:cNvPr id="2" name="Bilde 1" descr="Et bilde som inneholder utendørs, vei, sko, sport&#10;&#10;Automatisk generert beskrivelse">
            <a:extLst>
              <a:ext uri="{FF2B5EF4-FFF2-40B4-BE49-F238E27FC236}">
                <a16:creationId xmlns:a16="http://schemas.microsoft.com/office/drawing/2014/main" id="{4DB53E2B-8BBF-7DEB-168C-271DBCA8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38" y="3204623"/>
            <a:ext cx="5067300" cy="3873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e 2" descr="Et bilde som inneholder himmel, utendørs, person, klær&#10;&#10;Automatisk generert beskrivelse">
            <a:extLst>
              <a:ext uri="{FF2B5EF4-FFF2-40B4-BE49-F238E27FC236}">
                <a16:creationId xmlns:a16="http://schemas.microsoft.com/office/drawing/2014/main" id="{FDD53CC1-C00F-8C8D-3541-B899826B6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22" b="3125"/>
          <a:stretch/>
        </p:blipFill>
        <p:spPr>
          <a:xfrm>
            <a:off x="8559800" y="596900"/>
            <a:ext cx="3048001" cy="2743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b="1"/>
              <a:t>2. </a:t>
            </a:r>
            <a:r>
              <a:rPr lang="no-NO" b="1" err="1"/>
              <a:t>trinn</a:t>
            </a:r>
            <a:endParaRPr b="1" err="1"/>
          </a:p>
        </p:txBody>
      </p:sp>
      <p:pic>
        <p:nvPicPr>
          <p:cNvPr id="193" name="Google Shape;193;p5" descr="Bilderesultat for j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6503" y="2474118"/>
            <a:ext cx="3061673" cy="205694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1524000" y="1866900"/>
            <a:ext cx="2842500" cy="461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no-NO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elever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1017199" y="4457700"/>
            <a:ext cx="164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no-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no-NO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gutter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2807799" y="4476750"/>
            <a:ext cx="164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no-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no-NO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jenter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5" descr="Bilderesultat for lærer teg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7799" y="2134076"/>
            <a:ext cx="2376491" cy="258983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 txBox="1"/>
          <p:nvPr/>
        </p:nvSpPr>
        <p:spPr>
          <a:xfrm>
            <a:off x="8483750" y="1866900"/>
            <a:ext cx="36063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b-NO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Kontaktlærere</a:t>
            </a:r>
            <a:endParaRPr lang="nb-NO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 R. Novak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Lillian L. Pettersen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no-NO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Faglærer</a:t>
            </a:r>
            <a:br>
              <a:rPr lang="no-NO" sz="2400" b="0" i="0" u="none" strike="noStrike" cap="none" dirty="0">
                <a:latin typeface="Calibri"/>
                <a:ea typeface="Calibri"/>
                <a:cs typeface="Calibri"/>
              </a:rPr>
            </a:br>
            <a:r>
              <a:rPr lang="no-NO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Håkon Kile</a:t>
            </a:r>
            <a:br>
              <a:rPr lang="no-NO" sz="2400" b="0" i="0" u="none" strike="noStrike" cap="none" dirty="0">
                <a:latin typeface="Calibri"/>
                <a:ea typeface="Calibri"/>
                <a:cs typeface="Calibri"/>
              </a:rPr>
            </a:br>
            <a:r>
              <a:rPr lang="nb-NO" sz="24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Leselærer</a:t>
            </a:r>
            <a:br>
              <a:rPr lang="nb-NO" sz="2400" b="1" dirty="0">
                <a:latin typeface="Calibri"/>
                <a:ea typeface="Calibri"/>
                <a:cs typeface="Calibri"/>
              </a:rPr>
            </a:br>
            <a:r>
              <a:rPr lang="nb-NO" sz="2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Anne Synnøve Nordtveit</a:t>
            </a:r>
            <a:br>
              <a:rPr lang="nb-NO" sz="2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</a:br>
            <a:r>
              <a:rPr lang="nb-NO" sz="2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(Ida Marie </a:t>
            </a:r>
            <a:r>
              <a:rPr lang="nb-NO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Sandrib</a:t>
            </a:r>
            <a:r>
              <a:rPr lang="nb-NO" sz="2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)</a:t>
            </a:r>
            <a:br>
              <a:rPr lang="no-NO" sz="2400" dirty="0">
                <a:latin typeface="Calibri"/>
                <a:ea typeface="Calibri"/>
                <a:cs typeface="Calibri"/>
              </a:rPr>
            </a:br>
            <a:r>
              <a:rPr lang="no-NO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Fagarbeidere</a:t>
            </a:r>
            <a:r>
              <a:rPr lang="no-NO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nb-NO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assistenter</a:t>
            </a:r>
            <a:endParaRPr lang="nb-NO"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Nina Hagen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r>
              <a:rPr lang="no-NO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Roy Nibe-Svendsen</a:t>
            </a:r>
            <a:br>
              <a:rPr lang="no-NO" sz="2400" b="0" i="0" u="none" strike="noStrike" cap="none" dirty="0">
                <a:latin typeface="Calibri"/>
                <a:ea typeface="Calibri"/>
                <a:cs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46bc7d51d7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solidFill>
            <a:srgbClr val="B3C6E7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VISMA FLYT SKOLE</a:t>
            </a:r>
            <a:endParaRPr/>
          </a:p>
        </p:txBody>
      </p:sp>
      <p:sp>
        <p:nvSpPr>
          <p:cNvPr id="173" name="Google Shape;173;g146bc7d51d7_0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spcBef>
                <a:spcPts val="1000"/>
              </a:spcBef>
              <a:spcAft>
                <a:spcPts val="0"/>
              </a:spcAft>
              <a:buSzPts val="1450"/>
              <a:buFont typeface="Arial"/>
              <a:buChar char="●"/>
            </a:pPr>
            <a:r>
              <a:rPr lang="no-NO" sz="1800" err="1"/>
              <a:t>Nytt</a:t>
            </a:r>
            <a:r>
              <a:rPr lang="no-NO" sz="1800"/>
              <a:t> </a:t>
            </a:r>
            <a:r>
              <a:rPr lang="no-NO" sz="1800" err="1"/>
              <a:t>skoleadministrativt</a:t>
            </a:r>
            <a:r>
              <a:rPr lang="no-NO" sz="1800"/>
              <a:t> system</a:t>
            </a:r>
            <a:endParaRPr sz="1800"/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●"/>
            </a:pPr>
            <a:r>
              <a:rPr lang="no-NO" sz="1800"/>
              <a:t>Kan </a:t>
            </a:r>
            <a:r>
              <a:rPr lang="no-NO" sz="1800" err="1"/>
              <a:t>brukes</a:t>
            </a:r>
            <a:r>
              <a:rPr lang="no-NO" sz="1800"/>
              <a:t> </a:t>
            </a:r>
            <a:r>
              <a:rPr lang="no-NO" sz="1800" err="1"/>
              <a:t>både</a:t>
            </a:r>
            <a:r>
              <a:rPr lang="no-NO" sz="1800"/>
              <a:t> </a:t>
            </a:r>
            <a:r>
              <a:rPr lang="no-NO" sz="1800" err="1"/>
              <a:t>i</a:t>
            </a:r>
            <a:r>
              <a:rPr lang="no-NO" sz="1800"/>
              <a:t> </a:t>
            </a:r>
            <a:r>
              <a:rPr lang="no-NO" sz="1800" err="1"/>
              <a:t>nettleser</a:t>
            </a:r>
            <a:r>
              <a:rPr lang="no-NO" sz="1800"/>
              <a:t> </a:t>
            </a:r>
            <a:r>
              <a:rPr lang="no-NO" sz="1800" err="1"/>
              <a:t>og</a:t>
            </a:r>
            <a:r>
              <a:rPr lang="no-NO" sz="1800"/>
              <a:t> app</a:t>
            </a:r>
            <a:endParaRPr sz="1800"/>
          </a:p>
          <a:p>
            <a:pPr indent="-320675">
              <a:spcBef>
                <a:spcPts val="0"/>
              </a:spcBef>
              <a:buSzPts val="1450"/>
              <a:buFont typeface="Arial"/>
              <a:buChar char="●"/>
            </a:pPr>
            <a:r>
              <a:rPr lang="no-NO" sz="1800" err="1"/>
              <a:t>Hva</a:t>
            </a:r>
            <a:r>
              <a:rPr lang="no-NO" sz="1800"/>
              <a:t> </a:t>
            </a:r>
            <a:r>
              <a:rPr lang="no-NO" sz="1800" err="1"/>
              <a:t>må</a:t>
            </a:r>
            <a:r>
              <a:rPr lang="no-NO" sz="1800"/>
              <a:t> du </a:t>
            </a:r>
            <a:r>
              <a:rPr lang="no-NO" sz="1800" err="1"/>
              <a:t>gjøre</a:t>
            </a:r>
            <a:r>
              <a:rPr lang="no-NO" sz="1800"/>
              <a:t> </a:t>
            </a:r>
            <a:r>
              <a:rPr lang="no-NO" sz="1800" err="1"/>
              <a:t>som</a:t>
            </a:r>
            <a:r>
              <a:rPr lang="no-NO" sz="1800"/>
              <a:t> </a:t>
            </a:r>
            <a:r>
              <a:rPr lang="no-NO" sz="1800" err="1"/>
              <a:t>foresatt</a:t>
            </a:r>
            <a:r>
              <a:rPr lang="no-NO" sz="1800"/>
              <a:t>? </a:t>
            </a: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●"/>
            </a:pPr>
            <a:r>
              <a:rPr lang="no-NO" sz="1800" err="1"/>
              <a:t>Logge</a:t>
            </a:r>
            <a:r>
              <a:rPr lang="no-NO" sz="1800"/>
              <a:t> deg inn her </a:t>
            </a:r>
            <a:r>
              <a:rPr lang="no-NO" sz="1800" u="sng">
                <a:solidFill>
                  <a:schemeClr val="hlink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Visma foresattportal</a:t>
            </a:r>
            <a:r>
              <a:rPr lang="no-NO" sz="1800"/>
              <a:t>, </a:t>
            </a:r>
            <a:r>
              <a:rPr lang="no-NO" sz="1800" err="1"/>
              <a:t>og</a:t>
            </a:r>
            <a:r>
              <a:rPr lang="no-NO" sz="1800"/>
              <a:t> se at </a:t>
            </a:r>
            <a:r>
              <a:rPr lang="no-NO" sz="1800" err="1"/>
              <a:t>informasjonen</a:t>
            </a:r>
            <a:r>
              <a:rPr lang="no-NO" sz="1800"/>
              <a:t> </a:t>
            </a:r>
            <a:br>
              <a:rPr lang="no-NO" sz="1800"/>
            </a:br>
            <a:r>
              <a:rPr lang="no-NO" sz="1800"/>
              <a:t>stemmer. Se </a:t>
            </a:r>
            <a:r>
              <a:rPr lang="no-NO" sz="1800" err="1"/>
              <a:t>lenke</a:t>
            </a:r>
            <a:r>
              <a:rPr lang="no-NO" sz="1800"/>
              <a:t> </a:t>
            </a:r>
            <a:r>
              <a:rPr lang="no-NO" sz="1800" err="1"/>
              <a:t>på</a:t>
            </a:r>
            <a:r>
              <a:rPr lang="no-NO" sz="1800"/>
              <a:t> </a:t>
            </a:r>
            <a:r>
              <a:rPr lang="no-NO" sz="1800" err="1"/>
              <a:t>skolens</a:t>
            </a:r>
            <a:r>
              <a:rPr lang="no-NO" sz="1800"/>
              <a:t> </a:t>
            </a:r>
            <a:r>
              <a:rPr lang="no-NO" sz="1800" err="1"/>
              <a:t>hjemmeside</a:t>
            </a:r>
            <a:r>
              <a:rPr lang="no-NO" sz="1800"/>
              <a:t>. </a:t>
            </a:r>
            <a:r>
              <a:rPr lang="no-NO" sz="1800">
                <a:highlight>
                  <a:srgbClr val="FFFFFF"/>
                </a:highlight>
              </a:rPr>
              <a:t>   </a:t>
            </a:r>
            <a:endParaRPr sz="1800">
              <a:highlight>
                <a:srgbClr val="FFFFFF"/>
              </a:highlight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no-NO" sz="1800">
                <a:highlight>
                  <a:srgbClr val="FFFFFF"/>
                </a:highlight>
              </a:rPr>
              <a:t>Vi </a:t>
            </a:r>
            <a:r>
              <a:rPr lang="no-NO" sz="1800" err="1">
                <a:highlight>
                  <a:srgbClr val="FFFFFF"/>
                </a:highlight>
              </a:rPr>
              <a:t>oppfordrer</a:t>
            </a:r>
            <a:r>
              <a:rPr lang="no-NO" sz="1800">
                <a:highlight>
                  <a:srgbClr val="FFFFFF"/>
                </a:highlight>
              </a:rPr>
              <a:t> alle </a:t>
            </a:r>
            <a:r>
              <a:rPr lang="no-NO" sz="1800" err="1">
                <a:highlight>
                  <a:srgbClr val="FFFFFF"/>
                </a:highlight>
              </a:rPr>
              <a:t>til</a:t>
            </a:r>
            <a:r>
              <a:rPr lang="no-NO" sz="1800">
                <a:highlight>
                  <a:srgbClr val="FFFFFF"/>
                </a:highlight>
              </a:rPr>
              <a:t> å </a:t>
            </a:r>
            <a:r>
              <a:rPr lang="no-NO" sz="1800" err="1">
                <a:highlight>
                  <a:srgbClr val="FFFFFF"/>
                </a:highlight>
              </a:rPr>
              <a:t>laste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ned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appen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i="1">
                <a:highlight>
                  <a:srgbClr val="FFFFFF"/>
                </a:highlight>
              </a:rPr>
              <a:t>Min </a:t>
            </a:r>
            <a:r>
              <a:rPr lang="no-NO" sz="1800" i="1" err="1">
                <a:highlight>
                  <a:srgbClr val="FFFFFF"/>
                </a:highlight>
              </a:rPr>
              <a:t>skole</a:t>
            </a:r>
            <a:r>
              <a:rPr lang="no-NO" sz="1800" i="1">
                <a:highlight>
                  <a:srgbClr val="FFFFFF"/>
                </a:highlight>
              </a:rPr>
              <a:t> </a:t>
            </a:r>
            <a:r>
              <a:rPr lang="no-NO" sz="1800" i="1" err="1">
                <a:highlight>
                  <a:srgbClr val="FFFFFF"/>
                </a:highlight>
              </a:rPr>
              <a:t>foresatt</a:t>
            </a:r>
            <a:r>
              <a:rPr lang="no-NO" sz="1800" i="1">
                <a:highlight>
                  <a:srgbClr val="FFFFFF"/>
                </a:highlight>
              </a:rPr>
              <a:t> - </a:t>
            </a:r>
            <a:r>
              <a:rPr lang="no-NO" sz="1800" i="1" err="1">
                <a:highlight>
                  <a:srgbClr val="FFFFFF"/>
                </a:highlight>
              </a:rPr>
              <a:t>visma</a:t>
            </a:r>
            <a:endParaRPr sz="1800" i="1" err="1">
              <a:highlight>
                <a:srgbClr val="FFFFFF"/>
              </a:highlight>
            </a:endParaRPr>
          </a:p>
          <a:p>
            <a:pPr lvl="1" indent="-342900">
              <a:spcBef>
                <a:spcPts val="0"/>
              </a:spcBef>
              <a:buSzPts val="1800"/>
              <a:buFont typeface="Calibri"/>
              <a:buChar char="○"/>
            </a:pPr>
            <a:r>
              <a:rPr lang="no-NO" sz="1800">
                <a:highlight>
                  <a:srgbClr val="FFFFFF"/>
                </a:highlight>
              </a:rPr>
              <a:t>Har du </a:t>
            </a:r>
            <a:r>
              <a:rPr lang="no-NO" sz="1800" err="1">
                <a:highlight>
                  <a:srgbClr val="FFFFFF"/>
                </a:highlight>
              </a:rPr>
              <a:t>lasta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ned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appen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og</a:t>
            </a:r>
            <a:r>
              <a:rPr lang="no-NO" sz="1800">
                <a:highlight>
                  <a:srgbClr val="FFFFFF"/>
                </a:highlight>
              </a:rPr>
              <a:t> </a:t>
            </a:r>
            <a:r>
              <a:rPr lang="no-NO" sz="1800" err="1">
                <a:highlight>
                  <a:srgbClr val="FFFFFF"/>
                </a:highlight>
              </a:rPr>
              <a:t>logga</a:t>
            </a:r>
            <a:r>
              <a:rPr lang="no-NO" sz="1800">
                <a:highlight>
                  <a:srgbClr val="FFFFFF"/>
                </a:highlight>
              </a:rPr>
              <a:t> deg inn, men </a:t>
            </a:r>
            <a:r>
              <a:rPr lang="no-NO" sz="1800" err="1">
                <a:highlight>
                  <a:srgbClr val="FFFFFF"/>
                </a:highlight>
              </a:rPr>
              <a:t>får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plutselig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feilmelding</a:t>
            </a:r>
            <a:r>
              <a:rPr lang="no-NO" sz="1800">
                <a:highlight>
                  <a:srgbClr val="FFFFFF"/>
                </a:highlight>
              </a:rPr>
              <a:t>? </a:t>
            </a:r>
            <a:br>
              <a:rPr lang="no-NO" sz="1800">
                <a:highlight>
                  <a:srgbClr val="FFFFFF"/>
                </a:highlight>
              </a:rPr>
            </a:br>
            <a:r>
              <a:rPr lang="no-NO" sz="1800">
                <a:highlight>
                  <a:srgbClr val="FFFFFF"/>
                </a:highlight>
              </a:rPr>
              <a:t>Slett app </a:t>
            </a:r>
            <a:r>
              <a:rPr lang="no-NO" sz="1800" err="1">
                <a:highlight>
                  <a:srgbClr val="FFFFFF"/>
                </a:highlight>
              </a:rPr>
              <a:t>og</a:t>
            </a:r>
            <a:r>
              <a:rPr lang="no-NO" sz="1800">
                <a:highlight>
                  <a:srgbClr val="FFFFFF"/>
                </a:highlight>
              </a:rPr>
              <a:t> last </a:t>
            </a:r>
            <a:r>
              <a:rPr lang="no-NO" sz="1800" err="1">
                <a:highlight>
                  <a:srgbClr val="FFFFFF"/>
                </a:highlight>
              </a:rPr>
              <a:t>ned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på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nytt</a:t>
            </a:r>
            <a:r>
              <a:rPr lang="no-NO" sz="1800">
                <a:highlight>
                  <a:srgbClr val="FFFFFF"/>
                </a:highlight>
              </a:rPr>
              <a:t>. </a:t>
            </a:r>
            <a:br>
              <a:rPr lang="no-NO" sz="1800">
                <a:highlight>
                  <a:srgbClr val="FFFFFF"/>
                </a:highlight>
              </a:rPr>
            </a:br>
            <a:r>
              <a:rPr lang="no-NO" sz="1800" err="1">
                <a:highlight>
                  <a:srgbClr val="FFFFFF"/>
                </a:highlight>
              </a:rPr>
              <a:t>Stadige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oppdateringer</a:t>
            </a:r>
            <a:r>
              <a:rPr lang="no-NO" sz="1800">
                <a:highlight>
                  <a:srgbClr val="FFFFFF"/>
                </a:highlight>
              </a:rPr>
              <a:t>, </a:t>
            </a:r>
            <a:r>
              <a:rPr lang="no-NO" sz="1800" err="1">
                <a:highlight>
                  <a:srgbClr val="FFFFFF"/>
                </a:highlight>
              </a:rPr>
              <a:t>særlig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nå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i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starten</a:t>
            </a:r>
            <a:endParaRPr sz="1800" err="1"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no-NO" sz="1800" err="1">
                <a:highlight>
                  <a:srgbClr val="FFFFFF"/>
                </a:highlight>
              </a:rPr>
              <a:t>Hva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skal</a:t>
            </a:r>
            <a:r>
              <a:rPr lang="no-NO" sz="1800">
                <a:highlight>
                  <a:srgbClr val="FFFFFF"/>
                </a:highlight>
              </a:rPr>
              <a:t> du </a:t>
            </a:r>
            <a:r>
              <a:rPr lang="no-NO" sz="1800" err="1">
                <a:highlight>
                  <a:srgbClr val="FFFFFF"/>
                </a:highlight>
              </a:rPr>
              <a:t>bruke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appen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til</a:t>
            </a:r>
            <a:r>
              <a:rPr lang="no-NO" sz="1800">
                <a:highlight>
                  <a:srgbClr val="FFFFFF"/>
                </a:highlight>
              </a:rPr>
              <a:t>?</a:t>
            </a:r>
            <a:endParaRPr sz="1800">
              <a:highlight>
                <a:srgbClr val="FFFFFF"/>
              </a:highlight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o-NO" sz="1800">
                <a:highlight>
                  <a:srgbClr val="FFFFFF"/>
                </a:highlight>
              </a:rPr>
              <a:t>Sende </a:t>
            </a:r>
            <a:r>
              <a:rPr lang="no-NO" sz="1800" err="1">
                <a:highlight>
                  <a:srgbClr val="FFFFFF"/>
                </a:highlight>
              </a:rPr>
              <a:t>og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motta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meldinger</a:t>
            </a:r>
            <a:endParaRPr sz="1800" err="1">
              <a:highlight>
                <a:srgbClr val="FFFFFF"/>
              </a:highlight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o-NO" sz="1800" err="1">
                <a:highlight>
                  <a:srgbClr val="FFFFFF"/>
                </a:highlight>
              </a:rPr>
              <a:t>Registrere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fravær</a:t>
            </a:r>
            <a:endParaRPr sz="1800" err="1">
              <a:highlight>
                <a:srgbClr val="FFFFFF"/>
              </a:highlight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no-NO" sz="1800" err="1">
                <a:highlight>
                  <a:srgbClr val="FFFFFF"/>
                </a:highlight>
              </a:rPr>
              <a:t>Besvare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samtykker</a:t>
            </a:r>
            <a:endParaRPr sz="1800" err="1">
              <a:highlight>
                <a:srgbClr val="FFFFFF"/>
              </a:highlight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no-NO" sz="1800" err="1">
                <a:highlight>
                  <a:srgbClr val="FFFFFF"/>
                </a:highlight>
              </a:rPr>
              <a:t>Kobling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til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forsattportal</a:t>
            </a:r>
            <a:r>
              <a:rPr lang="no-NO" sz="1800">
                <a:highlight>
                  <a:srgbClr val="FFFFFF"/>
                </a:highlight>
              </a:rPr>
              <a:t> for </a:t>
            </a:r>
            <a:r>
              <a:rPr lang="no-NO" sz="1800" err="1">
                <a:highlight>
                  <a:srgbClr val="FFFFFF"/>
                </a:highlight>
              </a:rPr>
              <a:t>formelle</a:t>
            </a:r>
            <a:r>
              <a:rPr lang="no-NO" sz="1800">
                <a:highlight>
                  <a:srgbClr val="FFFFFF"/>
                </a:highlight>
              </a:rPr>
              <a:t> </a:t>
            </a:r>
            <a:r>
              <a:rPr lang="no-NO" sz="1800" err="1">
                <a:highlight>
                  <a:srgbClr val="FFFFFF"/>
                </a:highlight>
              </a:rPr>
              <a:t>søknader</a:t>
            </a:r>
            <a:endParaRPr sz="1800" err="1">
              <a:highlight>
                <a:srgbClr val="FFFFFF"/>
              </a:highlight>
            </a:endParaRPr>
          </a:p>
          <a:p>
            <a:pPr lvl="1" indent="-342900">
              <a:spcBef>
                <a:spcPts val="0"/>
              </a:spcBef>
              <a:buSzPts val="1800"/>
              <a:buFont typeface="Calibri"/>
              <a:buChar char="○"/>
            </a:pP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Se 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informasjon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knyttet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til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SFO-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opphold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og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SFO-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tilstedeværelse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 </a:t>
            </a:r>
            <a:endParaRPr sz="1800">
              <a:solidFill>
                <a:srgbClr val="1E1E1E"/>
              </a:solidFill>
              <a:highlight>
                <a:srgbClr val="FFFFFF"/>
              </a:highlight>
            </a:endParaRPr>
          </a:p>
          <a:p>
            <a:pPr lvl="1" indent="-349250">
              <a:spcBef>
                <a:spcPts val="0"/>
              </a:spcBef>
              <a:buSzPts val="1900"/>
              <a:buFont typeface="Calibri"/>
              <a:buChar char="○"/>
            </a:pP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Lese 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og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sende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beskjeder</a:t>
            </a:r>
            <a:r>
              <a:rPr lang="no-NO" sz="1800">
                <a:solidFill>
                  <a:srgbClr val="1E1E1E"/>
                </a:solidFill>
                <a:highlight>
                  <a:srgbClr val="FFFFFF"/>
                </a:highlight>
              </a:rPr>
              <a:t> mot SFO-</a:t>
            </a:r>
            <a:r>
              <a:rPr lang="no-NO" sz="1800" err="1">
                <a:solidFill>
                  <a:srgbClr val="1E1E1E"/>
                </a:solidFill>
                <a:highlight>
                  <a:srgbClr val="FFFFFF"/>
                </a:highlight>
              </a:rPr>
              <a:t>tilstedeværelse</a:t>
            </a:r>
            <a:r>
              <a:rPr lang="no-NO" sz="1900">
                <a:solidFill>
                  <a:srgbClr val="1E1E1E"/>
                </a:solidFill>
                <a:highlight>
                  <a:srgbClr val="FFFFFF"/>
                </a:highlight>
              </a:rPr>
              <a:t> </a:t>
            </a:r>
            <a:endParaRPr sz="1900">
              <a:solidFill>
                <a:srgbClr val="1E1E1E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50" i="1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146bc7d51d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325" y="2154425"/>
            <a:ext cx="3364475" cy="331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God skolestart</a:t>
            </a: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1138629" y="3102769"/>
            <a:ext cx="2171700" cy="21717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Relasjoner</a:t>
            </a:r>
            <a:br>
              <a:rPr lang="no-NO" sz="1800" b="1" i="0" u="none" strike="noStrike" cap="none" dirty="0">
                <a:latin typeface="Calibri"/>
                <a:ea typeface="Calibri"/>
                <a:cs typeface="Calibri"/>
              </a:rPr>
            </a:br>
            <a:r>
              <a:rPr lang="no-N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Venner</a:t>
            </a:r>
          </a:p>
          <a:p>
            <a:pPr algn="ctr">
              <a:buSzPts val="1800"/>
            </a:pPr>
            <a:r>
              <a:rPr lang="nb-N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Lek</a:t>
            </a:r>
          </a:p>
        </p:txBody>
      </p:sp>
      <p:sp>
        <p:nvSpPr>
          <p:cNvPr id="182" name="Google Shape;182;p3"/>
          <p:cNvSpPr/>
          <p:nvPr/>
        </p:nvSpPr>
        <p:spPr>
          <a:xfrm>
            <a:off x="4693522" y="2097881"/>
            <a:ext cx="2009777" cy="2009776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1800"/>
            </a:pPr>
            <a:r>
              <a:rPr lang="no-N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Regler</a:t>
            </a:r>
            <a:r>
              <a:rPr lang="no-NO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strukturer og rammer</a:t>
            </a:r>
            <a:r>
              <a:rPr lang="no-N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no-NO" sz="1800" b="0" i="0" u="none" strike="noStrike" cap="none" dirty="0">
                <a:latin typeface="Calibri"/>
                <a:ea typeface="Calibri"/>
                <a:cs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8669356" y="2524661"/>
            <a:ext cx="2038350" cy="1808678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no-N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Samarbeid</a:t>
            </a:r>
            <a:br>
              <a:rPr lang="nb-N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b-NO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Forventning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3" descr="Met God onderweg… - vooruitblik zondagmorgen 24 november - Gereformeerde  kerk En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3097" y="4570153"/>
            <a:ext cx="2723658" cy="180867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"/>
          <p:cNvSpPr txBox="1"/>
          <p:nvPr/>
        </p:nvSpPr>
        <p:spPr>
          <a:xfrm>
            <a:off x="6448425" y="6153150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"/>
          <p:cNvSpPr txBox="1"/>
          <p:nvPr/>
        </p:nvSpPr>
        <p:spPr>
          <a:xfrm>
            <a:off x="8334375" y="6153150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"/>
          <p:cNvSpPr txBox="1"/>
          <p:nvPr/>
        </p:nvSpPr>
        <p:spPr>
          <a:xfrm>
            <a:off x="3202860" y="6009500"/>
            <a:ext cx="2495550" cy="369332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b-NO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Trivsel med fag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8684ebd94_2_0"/>
          <p:cNvSpPr txBox="1">
            <a:spLocks noGrp="1"/>
          </p:cNvSpPr>
          <p:nvPr>
            <p:ph type="title"/>
          </p:nvPr>
        </p:nvSpPr>
        <p:spPr>
          <a:xfrm>
            <a:off x="156725" y="277675"/>
            <a:ext cx="11247600" cy="13458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o-NO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Når ting ikke er så greit…………</a:t>
            </a:r>
            <a:endParaRPr/>
          </a:p>
        </p:txBody>
      </p:sp>
      <p:pic>
        <p:nvPicPr>
          <p:cNvPr id="212" name="Google Shape;212;ge8684ebd94_2_0" descr="Bilderesultat for mobbing på sosiale medi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4600" y="1800425"/>
            <a:ext cx="2369850" cy="18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e8684ebd94_2_0"/>
          <p:cNvSpPr txBox="1"/>
          <p:nvPr/>
        </p:nvSpPr>
        <p:spPr>
          <a:xfrm>
            <a:off x="8537925" y="3501050"/>
            <a:ext cx="351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Baksiden ved sosiale media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e8684ebd94_2_0" descr="Bilderesultat for mobbing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8006" y="4149080"/>
            <a:ext cx="2590800" cy="17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e8684ebd94_2_0"/>
          <p:cNvSpPr txBox="1"/>
          <p:nvPr/>
        </p:nvSpPr>
        <p:spPr>
          <a:xfrm>
            <a:off x="8688288" y="5911206"/>
            <a:ext cx="336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Utestengt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ge8684ebd94_2_0" descr="Bilderesultat for mobbing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945" y="4518382"/>
            <a:ext cx="3705225" cy="1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e8684ebd94_2_0"/>
          <p:cNvSpPr txBox="1"/>
          <p:nvPr/>
        </p:nvSpPr>
        <p:spPr>
          <a:xfrm>
            <a:off x="2001596" y="6191488"/>
            <a:ext cx="336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Vold og krenkelser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ge8684ebd94_2_0" descr="Bilderesultat for pippi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96748" y="1881801"/>
            <a:ext cx="1367551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e8684ebd94_2_0"/>
          <p:cNvSpPr txBox="1"/>
          <p:nvPr/>
        </p:nvSpPr>
        <p:spPr>
          <a:xfrm>
            <a:off x="5241619" y="3590523"/>
            <a:ext cx="189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Skolevegring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ge8684ebd94_2_0" descr="Bilderesultat for trist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17564" y="3104990"/>
            <a:ext cx="1328367" cy="10440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e8684ebd94_2_0"/>
          <p:cNvSpPr txBox="1"/>
          <p:nvPr/>
        </p:nvSpPr>
        <p:spPr>
          <a:xfrm>
            <a:off x="3703219" y="4149079"/>
            <a:ext cx="246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Trist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e8684ebd94_2_0"/>
          <p:cNvSpPr/>
          <p:nvPr/>
        </p:nvSpPr>
        <p:spPr>
          <a:xfrm>
            <a:off x="37370" y="1897427"/>
            <a:ext cx="2980200" cy="182610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rgbClr val="D9959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Lav terskel mellom hjem og skole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Vanskelig å gjøre noe hvis vi ikke vet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b="1"/>
              <a:t>Trivselsskole</a:t>
            </a:r>
            <a:endParaRPr b="1"/>
          </a:p>
        </p:txBody>
      </p:sp>
      <p:sp>
        <p:nvSpPr>
          <p:cNvPr id="204" name="Google Shape;204;p4"/>
          <p:cNvSpPr txBox="1">
            <a:spLocks noGrp="1"/>
          </p:cNvSpPr>
          <p:nvPr>
            <p:ph type="body" idx="1"/>
          </p:nvPr>
        </p:nvSpPr>
        <p:spPr>
          <a:xfrm>
            <a:off x="838200" y="2400299"/>
            <a:ext cx="10515600" cy="377666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no-NO" b="1" err="1">
                <a:solidFill>
                  <a:srgbClr val="FF0000"/>
                </a:solidFill>
              </a:rPr>
              <a:t>Aktuelle</a:t>
            </a:r>
            <a:r>
              <a:rPr lang="no-NO" b="1">
                <a:solidFill>
                  <a:srgbClr val="FF0000"/>
                </a:solidFill>
              </a:rPr>
              <a:t> </a:t>
            </a:r>
            <a:r>
              <a:rPr lang="no-NO" b="1" err="1">
                <a:solidFill>
                  <a:srgbClr val="FF0000"/>
                </a:solidFill>
              </a:rPr>
              <a:t>tiltak</a:t>
            </a:r>
            <a:r>
              <a:rPr lang="no-NO" b="1">
                <a:solidFill>
                  <a:srgbClr val="FF0000"/>
                </a:solidFill>
              </a:rPr>
              <a:t>:</a:t>
            </a:r>
            <a:endParaRPr/>
          </a:p>
          <a:p>
            <a:pPr marL="0" indent="0">
              <a:buSzPct val="100000"/>
              <a:buNone/>
            </a:pPr>
            <a:r>
              <a:rPr lang="no-NO"/>
              <a:t>-Vi setter av </a:t>
            </a:r>
            <a:r>
              <a:rPr lang="no-NO" err="1"/>
              <a:t>mye</a:t>
            </a:r>
            <a:r>
              <a:rPr lang="no-NO"/>
              <a:t> </a:t>
            </a:r>
            <a:r>
              <a:rPr lang="no-NO" err="1"/>
              <a:t>tid</a:t>
            </a:r>
            <a:r>
              <a:rPr lang="no-NO"/>
              <a:t> </a:t>
            </a:r>
            <a:r>
              <a:rPr lang="no-NO" err="1"/>
              <a:t>til</a:t>
            </a:r>
            <a:r>
              <a:rPr lang="no-NO"/>
              <a:t> </a:t>
            </a:r>
            <a:r>
              <a:rPr lang="no-NO" err="1"/>
              <a:t>frilek</a:t>
            </a:r>
            <a:r>
              <a:rPr lang="no-NO"/>
              <a:t> </a:t>
            </a:r>
            <a:r>
              <a:rPr lang="no-NO" err="1"/>
              <a:t>både</a:t>
            </a:r>
            <a:r>
              <a:rPr lang="no-NO"/>
              <a:t> </a:t>
            </a:r>
            <a:r>
              <a:rPr lang="no-NO" err="1"/>
              <a:t>ute</a:t>
            </a:r>
            <a:r>
              <a:rPr lang="no-NO"/>
              <a:t> </a:t>
            </a:r>
            <a:r>
              <a:rPr lang="no-NO" err="1"/>
              <a:t>og</a:t>
            </a:r>
            <a:r>
              <a:rPr lang="no-NO"/>
              <a:t> </a:t>
            </a:r>
            <a:r>
              <a:rPr lang="no-NO" err="1"/>
              <a:t>inne</a:t>
            </a:r>
            <a:r>
              <a:rPr lang="no-NO"/>
              <a:t>.</a:t>
            </a:r>
            <a:endParaRPr lang="no-NO" b="1"/>
          </a:p>
          <a:p>
            <a:pPr marL="0" indent="0">
              <a:buNone/>
            </a:pPr>
            <a:r>
              <a:rPr lang="no-NO"/>
              <a:t>-</a:t>
            </a:r>
            <a:r>
              <a:rPr lang="no-NO" err="1"/>
              <a:t>Varierte</a:t>
            </a:r>
            <a:r>
              <a:rPr lang="no-NO"/>
              <a:t> </a:t>
            </a:r>
            <a:r>
              <a:rPr lang="no-NO" err="1"/>
              <a:t>undervisningsopplegg</a:t>
            </a:r>
            <a:r>
              <a:rPr lang="no-NO"/>
              <a:t>, </a:t>
            </a:r>
            <a:r>
              <a:rPr lang="no-NO" err="1"/>
              <a:t>stasjonsarbeid</a:t>
            </a:r>
            <a:r>
              <a:rPr lang="no-NO"/>
              <a:t>.</a:t>
            </a:r>
            <a:endParaRPr lang="no-NO" b="1"/>
          </a:p>
          <a:p>
            <a:pPr marL="0" indent="0">
              <a:buNone/>
            </a:pPr>
            <a:r>
              <a:rPr lang="no-NO"/>
              <a:t>-</a:t>
            </a:r>
            <a:r>
              <a:rPr lang="no-NO" err="1"/>
              <a:t>Turdag</a:t>
            </a:r>
            <a:r>
              <a:rPr lang="no-NO"/>
              <a:t> </a:t>
            </a:r>
            <a:r>
              <a:rPr lang="no-NO" err="1"/>
              <a:t>minst</a:t>
            </a:r>
            <a:r>
              <a:rPr lang="no-NO"/>
              <a:t> </a:t>
            </a:r>
            <a:r>
              <a:rPr lang="no-NO" err="1"/>
              <a:t>en</a:t>
            </a:r>
            <a:r>
              <a:rPr lang="no-NO"/>
              <a:t> </a:t>
            </a:r>
            <a:r>
              <a:rPr lang="no-NO" err="1"/>
              <a:t>dag</a:t>
            </a:r>
            <a:r>
              <a:rPr lang="no-NO"/>
              <a:t> </a:t>
            </a:r>
            <a:r>
              <a:rPr lang="no-NO" err="1"/>
              <a:t>i</a:t>
            </a:r>
            <a:r>
              <a:rPr lang="no-NO"/>
              <a:t> </a:t>
            </a:r>
            <a:r>
              <a:rPr lang="no-NO" err="1"/>
              <a:t>uka</a:t>
            </a:r>
            <a:r>
              <a:rPr lang="no-NO"/>
              <a:t>.</a:t>
            </a:r>
          </a:p>
          <a:p>
            <a:pPr marL="0" indent="0">
              <a:buNone/>
            </a:pPr>
            <a:br>
              <a:rPr lang="no-NO"/>
            </a:br>
            <a:r>
              <a:rPr lang="no-NO" b="1"/>
              <a:t>- </a:t>
            </a:r>
            <a:r>
              <a:rPr lang="no-NO" b="1" err="1"/>
              <a:t>Arrangementer</a:t>
            </a:r>
            <a:r>
              <a:rPr lang="no-NO" b="1"/>
              <a:t> </a:t>
            </a:r>
            <a:r>
              <a:rPr lang="no-NO" b="1" err="1"/>
              <a:t>på</a:t>
            </a:r>
            <a:r>
              <a:rPr lang="no-NO" b="1"/>
              <a:t> </a:t>
            </a:r>
            <a:r>
              <a:rPr lang="no-NO" b="1" err="1"/>
              <a:t>tvers</a:t>
            </a:r>
            <a:r>
              <a:rPr lang="no-NO"/>
              <a:t>- </a:t>
            </a:r>
            <a:r>
              <a:rPr lang="no-NO" err="1"/>
              <a:t>bli</a:t>
            </a:r>
            <a:r>
              <a:rPr lang="no-NO"/>
              <a:t> </a:t>
            </a:r>
            <a:r>
              <a:rPr lang="no-NO" err="1"/>
              <a:t>kjent</a:t>
            </a:r>
            <a:r>
              <a:rPr lang="no-NO"/>
              <a:t> med </a:t>
            </a:r>
            <a:r>
              <a:rPr lang="no-NO" err="1"/>
              <a:t>andre</a:t>
            </a:r>
            <a:r>
              <a:rPr lang="no-NO"/>
              <a:t> </a:t>
            </a:r>
            <a:r>
              <a:rPr lang="no-NO" err="1"/>
              <a:t>elever</a:t>
            </a:r>
            <a:r>
              <a:rPr lang="no-NO"/>
              <a:t> </a:t>
            </a:r>
            <a:r>
              <a:rPr lang="no-NO" err="1"/>
              <a:t>på</a:t>
            </a:r>
            <a:r>
              <a:rPr lang="no-NO"/>
              <a:t> </a:t>
            </a:r>
            <a:r>
              <a:rPr lang="no-NO" err="1"/>
              <a:t>småskolen</a:t>
            </a:r>
            <a:r>
              <a:rPr lang="no-NO"/>
              <a:t>. </a:t>
            </a:r>
            <a:r>
              <a:rPr lang="no-NO" err="1"/>
              <a:t>Venneuka</a:t>
            </a:r>
            <a:r>
              <a:rPr lang="no-NO"/>
              <a:t> </a:t>
            </a:r>
            <a:r>
              <a:rPr lang="no-NO" err="1"/>
              <a:t>i</a:t>
            </a:r>
            <a:r>
              <a:rPr lang="no-NO"/>
              <a:t> uke 36</a:t>
            </a:r>
            <a:endParaRPr b="1"/>
          </a:p>
          <a:p>
            <a:pPr marL="228600" indent="-228600">
              <a:buSzPct val="100000"/>
            </a:pPr>
            <a:r>
              <a:rPr lang="no-NO" b="1"/>
              <a:t> </a:t>
            </a:r>
            <a:r>
              <a:rPr lang="no-NO" b="1" err="1"/>
              <a:t>Fadderordning</a:t>
            </a:r>
            <a:r>
              <a:rPr lang="no-NO" b="1"/>
              <a:t>- </a:t>
            </a:r>
            <a:r>
              <a:rPr lang="no-NO" err="1"/>
              <a:t>Elever</a:t>
            </a:r>
            <a:r>
              <a:rPr lang="no-NO"/>
              <a:t> </a:t>
            </a:r>
            <a:r>
              <a:rPr lang="no-NO" err="1"/>
              <a:t>på</a:t>
            </a:r>
            <a:r>
              <a:rPr lang="no-NO"/>
              <a:t> 7. </a:t>
            </a:r>
            <a:r>
              <a:rPr lang="no-NO" err="1"/>
              <a:t>trinn</a:t>
            </a:r>
            <a:r>
              <a:rPr lang="no-NO"/>
              <a:t> </a:t>
            </a:r>
            <a:r>
              <a:rPr lang="no-NO" err="1"/>
              <a:t>fortsetter</a:t>
            </a:r>
            <a:r>
              <a:rPr lang="no-NO"/>
              <a:t> </a:t>
            </a:r>
            <a:r>
              <a:rPr lang="no-NO" err="1"/>
              <a:t>som</a:t>
            </a:r>
            <a:r>
              <a:rPr lang="no-NO"/>
              <a:t> </a:t>
            </a:r>
            <a:r>
              <a:rPr lang="no-NO" err="1"/>
              <a:t>faddere</a:t>
            </a:r>
            <a:r>
              <a:rPr lang="no-NO"/>
              <a:t> for 2. </a:t>
            </a:r>
            <a:r>
              <a:rPr lang="no-NO" err="1"/>
              <a:t>trinn</a:t>
            </a:r>
            <a:r>
              <a:rPr lang="no-NO"/>
              <a:t>. Vi </a:t>
            </a:r>
            <a:r>
              <a:rPr lang="no-NO" err="1"/>
              <a:t>leker</a:t>
            </a:r>
            <a:r>
              <a:rPr lang="no-NO"/>
              <a:t> </a:t>
            </a:r>
            <a:r>
              <a:rPr lang="no-NO" err="1"/>
              <a:t>sammen</a:t>
            </a:r>
            <a:r>
              <a:rPr lang="no-NO"/>
              <a:t> </a:t>
            </a:r>
            <a:r>
              <a:rPr lang="no-NO" err="1"/>
              <a:t>i</a:t>
            </a:r>
            <a:r>
              <a:rPr lang="no-NO"/>
              <a:t> </a:t>
            </a:r>
            <a:r>
              <a:rPr lang="no-NO" err="1"/>
              <a:t>friminutt</a:t>
            </a:r>
            <a:r>
              <a:rPr lang="no-NO"/>
              <a:t> </a:t>
            </a:r>
            <a:r>
              <a:rPr lang="no-NO" err="1"/>
              <a:t>og</a:t>
            </a:r>
            <a:r>
              <a:rPr lang="no-NO"/>
              <a:t> </a:t>
            </a:r>
            <a:r>
              <a:rPr lang="no-NO" err="1"/>
              <a:t>fadderne</a:t>
            </a:r>
            <a:r>
              <a:rPr lang="no-NO"/>
              <a:t> </a:t>
            </a:r>
            <a:r>
              <a:rPr lang="no-NO" err="1"/>
              <a:t>deltar</a:t>
            </a:r>
            <a:r>
              <a:rPr lang="no-NO"/>
              <a:t> </a:t>
            </a:r>
            <a:r>
              <a:rPr lang="no-NO" err="1"/>
              <a:t>på</a:t>
            </a:r>
            <a:r>
              <a:rPr lang="no-NO"/>
              <a:t> </a:t>
            </a:r>
            <a:r>
              <a:rPr lang="no-NO" err="1"/>
              <a:t>ulike</a:t>
            </a:r>
            <a:r>
              <a:rPr lang="no-NO"/>
              <a:t> </a:t>
            </a:r>
            <a:r>
              <a:rPr lang="no-NO" err="1"/>
              <a:t>aktiviteter</a:t>
            </a:r>
            <a:r>
              <a:rPr lang="no-NO"/>
              <a:t> </a:t>
            </a:r>
            <a:r>
              <a:rPr lang="no-NO" err="1"/>
              <a:t>gjennom</a:t>
            </a:r>
            <a:r>
              <a:rPr lang="no-NO"/>
              <a:t> </a:t>
            </a:r>
            <a:r>
              <a:rPr lang="no-NO" err="1"/>
              <a:t>skoleåret</a:t>
            </a:r>
            <a:r>
              <a:rPr lang="no-NO"/>
              <a:t> </a:t>
            </a:r>
            <a:r>
              <a:rPr lang="no-NO" err="1"/>
              <a:t>eks</a:t>
            </a:r>
            <a:r>
              <a:rPr lang="no-NO"/>
              <a:t> </a:t>
            </a:r>
            <a:r>
              <a:rPr lang="no-NO" err="1"/>
              <a:t>høytlesing</a:t>
            </a:r>
            <a:r>
              <a:rPr lang="no-NO"/>
              <a:t>, </a:t>
            </a:r>
            <a:r>
              <a:rPr lang="no-NO" err="1"/>
              <a:t>turdag</a:t>
            </a:r>
            <a:r>
              <a:rPr lang="no-NO"/>
              <a:t> </a:t>
            </a:r>
            <a:r>
              <a:rPr lang="nb-NO"/>
              <a:t>m.m.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o-NO" b="1"/>
              <a:t> </a:t>
            </a:r>
            <a:r>
              <a:rPr lang="no-NO" b="1" err="1"/>
              <a:t>Elevsamtaler</a:t>
            </a:r>
            <a:r>
              <a:rPr lang="no-NO" b="1"/>
              <a:t>- </a:t>
            </a:r>
            <a:r>
              <a:rPr lang="no-NO" err="1"/>
              <a:t>kontaktlærer</a:t>
            </a:r>
            <a:r>
              <a:rPr lang="no-NO"/>
              <a:t> </a:t>
            </a:r>
            <a:r>
              <a:rPr lang="no-NO" err="1"/>
              <a:t>jevnlige</a:t>
            </a:r>
            <a:r>
              <a:rPr lang="no-NO"/>
              <a:t> </a:t>
            </a:r>
            <a:r>
              <a:rPr lang="no-NO" err="1"/>
              <a:t>samtaler</a:t>
            </a:r>
            <a:r>
              <a:rPr lang="no-NO"/>
              <a:t> med </a:t>
            </a:r>
            <a:r>
              <a:rPr lang="nb-NO"/>
              <a:t>elevene</a:t>
            </a:r>
          </a:p>
          <a:p>
            <a:pPr marL="228600" indent="-228600">
              <a:buSzPct val="100000"/>
            </a:pPr>
            <a:r>
              <a:rPr lang="no-NO" b="1"/>
              <a:t>Utviklingssamtaler </a:t>
            </a:r>
            <a:r>
              <a:rPr lang="no-NO"/>
              <a:t>2 ganger pr. år. Høst og vår.</a:t>
            </a:r>
            <a:endParaRPr lang="nb-NO"/>
          </a:p>
          <a:p>
            <a:pPr marL="228600" indent="-228600">
              <a:buSzPct val="100000"/>
            </a:pPr>
            <a:r>
              <a:rPr lang="no-NO" b="1"/>
              <a:t> Faste </a:t>
            </a:r>
            <a:r>
              <a:rPr lang="no-NO" b="1" err="1"/>
              <a:t>aktiviteter</a:t>
            </a:r>
            <a:r>
              <a:rPr lang="no-NO" b="1"/>
              <a:t> </a:t>
            </a:r>
            <a:r>
              <a:rPr lang="no-NO" b="1" err="1"/>
              <a:t>og</a:t>
            </a:r>
            <a:r>
              <a:rPr lang="no-NO" b="1"/>
              <a:t> </a:t>
            </a:r>
            <a:r>
              <a:rPr lang="no-NO" b="1" err="1"/>
              <a:t>opplevelser</a:t>
            </a:r>
            <a:r>
              <a:rPr lang="no-NO" b="1"/>
              <a:t> </a:t>
            </a:r>
            <a:r>
              <a:rPr lang="no-NO" b="1" err="1"/>
              <a:t>på</a:t>
            </a:r>
            <a:r>
              <a:rPr lang="no-NO" b="1"/>
              <a:t> </a:t>
            </a:r>
            <a:r>
              <a:rPr lang="no-NO" b="1" err="1"/>
              <a:t>hvert</a:t>
            </a:r>
            <a:r>
              <a:rPr lang="no-NO" b="1"/>
              <a:t> </a:t>
            </a:r>
            <a:r>
              <a:rPr lang="no-NO" b="1" err="1"/>
              <a:t>trinn</a:t>
            </a:r>
            <a:r>
              <a:rPr lang="no-NO"/>
              <a:t>. Etter 7 </a:t>
            </a:r>
            <a:r>
              <a:rPr lang="no-NO" err="1"/>
              <a:t>år</a:t>
            </a:r>
            <a:r>
              <a:rPr lang="no-NO"/>
              <a:t> </a:t>
            </a:r>
            <a:r>
              <a:rPr lang="no-NO" err="1"/>
              <a:t>på</a:t>
            </a:r>
            <a:r>
              <a:rPr lang="no-NO"/>
              <a:t> Nygård </a:t>
            </a:r>
            <a:r>
              <a:rPr lang="no-NO" err="1"/>
              <a:t>skole</a:t>
            </a:r>
            <a:r>
              <a:rPr lang="no-NO"/>
              <a:t> </a:t>
            </a:r>
            <a:r>
              <a:rPr lang="no-NO" err="1"/>
              <a:t>skal</a:t>
            </a:r>
            <a:r>
              <a:rPr lang="no-NO"/>
              <a:t> alle </a:t>
            </a:r>
            <a:r>
              <a:rPr lang="no-NO" err="1"/>
              <a:t>elevene</a:t>
            </a:r>
            <a:r>
              <a:rPr lang="no-NO"/>
              <a:t> ha </a:t>
            </a:r>
            <a:r>
              <a:rPr lang="no-NO" err="1"/>
              <a:t>noen</a:t>
            </a:r>
            <a:r>
              <a:rPr lang="no-NO"/>
              <a:t>   </a:t>
            </a:r>
            <a:br>
              <a:rPr lang="no-NO"/>
            </a:br>
            <a:r>
              <a:rPr lang="no-NO"/>
              <a:t> </a:t>
            </a:r>
            <a:r>
              <a:rPr lang="no-NO" err="1"/>
              <a:t>erfaringer</a:t>
            </a:r>
            <a:r>
              <a:rPr lang="no-NO"/>
              <a:t>/ </a:t>
            </a:r>
            <a:r>
              <a:rPr lang="no-NO" err="1"/>
              <a:t>opplevelser</a:t>
            </a:r>
            <a:r>
              <a:rPr lang="no-NO"/>
              <a:t> </a:t>
            </a:r>
            <a:r>
              <a:rPr lang="no-NO" err="1"/>
              <a:t>uavhengig</a:t>
            </a:r>
            <a:r>
              <a:rPr lang="no-NO"/>
              <a:t> av </a:t>
            </a:r>
            <a:r>
              <a:rPr lang="no-NO" err="1"/>
              <a:t>hvilken</a:t>
            </a:r>
            <a:r>
              <a:rPr lang="no-NO"/>
              <a:t> </a:t>
            </a:r>
            <a:r>
              <a:rPr lang="no-NO" err="1"/>
              <a:t>lærer</a:t>
            </a:r>
            <a:r>
              <a:rPr lang="no-NO"/>
              <a:t> de </a:t>
            </a:r>
            <a:r>
              <a:rPr lang="no-NO" err="1"/>
              <a:t>har</a:t>
            </a:r>
            <a:r>
              <a:rPr lang="no-NO"/>
              <a:t> </a:t>
            </a:r>
            <a:r>
              <a:rPr lang="no-NO" err="1"/>
              <a:t>hatt</a:t>
            </a:r>
            <a:r>
              <a:rPr lang="no-NO"/>
              <a:t>.</a:t>
            </a:r>
            <a:endParaRPr b="1"/>
          </a:p>
          <a:p>
            <a:pPr marL="228600" indent="-228600">
              <a:buSzPct val="100000"/>
            </a:pPr>
            <a:r>
              <a:rPr lang="no-NO" b="1"/>
              <a:t> Skolens time</a:t>
            </a:r>
            <a:r>
              <a:rPr lang="no-NO"/>
              <a:t>: Elever opptrer i gymsalen. Foreldre invitert  (Mai)</a:t>
            </a:r>
            <a:endParaRPr lang="nb-NO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05" name="Google Shape;205;p4"/>
          <p:cNvSpPr txBox="1"/>
          <p:nvPr/>
        </p:nvSpPr>
        <p:spPr>
          <a:xfrm>
            <a:off x="1028700" y="1857375"/>
            <a:ext cx="10134600" cy="369332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Nygård skole- en skole med trivsel og læring for alle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4" descr="Om skolestart på Løren sko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9350" y="5705474"/>
            <a:ext cx="1428750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8684ebd94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b-NO"/>
              <a:t>Borte fra skolen</a:t>
            </a:r>
          </a:p>
        </p:txBody>
      </p:sp>
      <p:sp>
        <p:nvSpPr>
          <p:cNvPr id="269" name="Google Shape;269;ge8684ebd94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no-NO" b="1"/>
              <a:t>SYK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228600" indent="-228600">
              <a:buSzPts val="2800"/>
            </a:pPr>
            <a:r>
              <a:rPr lang="nb-NO"/>
              <a:t>Hvis barnet er syk melder dere dette i Visma. 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nb-NO"/>
              <a:t>Hvis vi ikke hører noe- tar vi kontakt med dere</a:t>
            </a: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70" name="Google Shape;270;ge8684ebd94_1_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18"/>
              <a:buNone/>
            </a:pPr>
            <a:r>
              <a:rPr lang="nb-NO" b="1"/>
              <a:t>Permisjon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18"/>
              <a:buNone/>
            </a:pPr>
            <a:endParaRPr lang="nb-NO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nb-NO"/>
              <a:t>Fri fra skolen- permisjon- gjøres i Visma</a:t>
            </a:r>
            <a:br>
              <a:rPr lang="nb-NO"/>
            </a:br>
            <a:r>
              <a:rPr lang="nb-NO"/>
              <a:t>Ligger lenke på skolens hjemmeside</a:t>
            </a:r>
          </a:p>
          <a:p>
            <a:pPr indent="-406400">
              <a:buSzPts val="2800"/>
              <a:buChar char="●"/>
            </a:pPr>
            <a:r>
              <a:rPr lang="nb-NO"/>
              <a:t>Mer enn 10 dager sammenhengende, skrives elevene ut av skolen. 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nb-NO"/>
              <a:t>Elevene kan kun ha 10 dager </a:t>
            </a:r>
            <a:r>
              <a:rPr lang="nb-NO" b="1"/>
              <a:t>permisjon</a:t>
            </a:r>
            <a:r>
              <a:rPr lang="nb-NO"/>
              <a:t> i løpet av et skoleår.</a:t>
            </a: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18"/>
              <a:buNone/>
            </a:pPr>
            <a:endParaRPr/>
          </a:p>
        </p:txBody>
      </p:sp>
      <p:pic>
        <p:nvPicPr>
          <p:cNvPr id="271" name="Google Shape;271;ge8684ebd94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100" y="2047075"/>
            <a:ext cx="1121725" cy="8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b="1"/>
              <a:t>Skoledagen</a:t>
            </a:r>
            <a:endParaRPr b="1"/>
          </a:p>
        </p:txBody>
      </p:sp>
      <p:sp>
        <p:nvSpPr>
          <p:cNvPr id="297" name="Google Shape;297;p6"/>
          <p:cNvSpPr txBox="1"/>
          <p:nvPr/>
        </p:nvSpPr>
        <p:spPr>
          <a:xfrm>
            <a:off x="838200" y="5181875"/>
            <a:ext cx="97917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330200">
              <a:buClr>
                <a:schemeClr val="dk1"/>
              </a:buClr>
              <a:buSzPts val="2500"/>
              <a:buFont typeface="Arial"/>
              <a:buChar char="•"/>
            </a:pPr>
            <a:r>
              <a:rPr lang="no-NO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Starter hver dag </a:t>
            </a:r>
            <a:r>
              <a:rPr lang="no-NO" sz="2500" b="0" i="0" u="none" strike="noStrike" cap="non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</a:t>
            </a:r>
            <a:r>
              <a:rPr lang="no-NO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08.45</a:t>
            </a:r>
            <a:r>
              <a:rPr lang="no-NO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nb-NO"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no-NO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Slutter alle dager bortsett fra onsdag </a:t>
            </a:r>
            <a:r>
              <a:rPr lang="no-NO" sz="2500" b="0" i="0" u="none" strike="noStrike" cap="non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</a:t>
            </a:r>
            <a:r>
              <a:rPr lang="no-NO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o-NO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13.55</a:t>
            </a:r>
            <a:endParaRPr lang="nb-NO"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330200">
              <a:buClr>
                <a:schemeClr val="dk1"/>
              </a:buClr>
              <a:buSzPts val="2500"/>
              <a:buFont typeface="Arial"/>
              <a:buChar char="•"/>
            </a:pPr>
            <a:r>
              <a:rPr lang="no-NO" sz="2500" b="0" i="0" u="none" strike="noStrike" cap="non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Onsdag</a:t>
            </a:r>
            <a:r>
              <a:rPr lang="no-NO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o-NO" sz="25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slutter</a:t>
            </a:r>
            <a:r>
              <a:rPr lang="no-NO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o-NO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 </a:t>
            </a:r>
            <a:r>
              <a:rPr lang="no-NO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 12.40</a:t>
            </a:r>
            <a:endParaRPr lang="nb-NO" sz="2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98" name="Google Shape;298;p6"/>
          <p:cNvGraphicFramePr/>
          <p:nvPr>
            <p:extLst>
              <p:ext uri="{D42A27DB-BD31-4B8C-83A1-F6EECF244321}">
                <p14:modId xmlns:p14="http://schemas.microsoft.com/office/powerpoint/2010/main" val="2442507251"/>
              </p:ext>
            </p:extLst>
          </p:nvPr>
        </p:nvGraphicFramePr>
        <p:xfrm>
          <a:off x="838575" y="1719163"/>
          <a:ext cx="10305671" cy="2986890"/>
        </p:xfrm>
        <a:graphic>
          <a:graphicData uri="http://schemas.openxmlformats.org/drawingml/2006/table">
            <a:tbl>
              <a:tblPr>
                <a:noFill/>
                <a:tableStyleId>{05F5301C-E956-4C29-90C5-FE4326C83805}</a:tableStyleId>
              </a:tblPr>
              <a:tblGrid>
                <a:gridCol w="173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600" b="1" err="1"/>
                        <a:t>Tid</a:t>
                      </a:r>
                      <a:endParaRPr sz="2600" b="1" err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600" b="1" err="1"/>
                        <a:t>Mandag</a:t>
                      </a:r>
                      <a:endParaRPr sz="2600" b="1" err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600" b="1"/>
                        <a:t>Tirsdag</a:t>
                      </a:r>
                      <a:endParaRPr sz="2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600" b="1" err="1"/>
                        <a:t>Onsdag</a:t>
                      </a:r>
                      <a:endParaRPr sz="2600" b="1" err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600" b="1" err="1"/>
                        <a:t>Torsdag</a:t>
                      </a:r>
                      <a:endParaRPr sz="2600" b="1" err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600" b="1" err="1"/>
                        <a:t>Fredag</a:t>
                      </a:r>
                      <a:endParaRPr sz="2600" b="1" err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200" b="1"/>
                        <a:t>08:45-09:45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Norsk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Norsk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Stasjoner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200"/>
                        <a:t>Gym/ </a:t>
                      </a:r>
                      <a:r>
                        <a:rPr lang="no-NO" sz="2200" err="1"/>
                        <a:t>stasjoner</a:t>
                      </a:r>
                      <a:endParaRPr sz="2200" err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chemeClr val="dk1"/>
                          </a:solidFill>
                          <a:latin typeface="Arial"/>
                        </a:rPr>
                        <a:t>Uteskole</a:t>
                      </a:r>
                      <a:endParaRPr err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200" b="1"/>
                        <a:t>10:00-11:00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Norsk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b-NO" sz="2200">
                          <a:solidFill>
                            <a:schemeClr val="dk1"/>
                          </a:solidFill>
                        </a:rPr>
                        <a:t>Matte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Stasjoner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200"/>
                        <a:t>Gym/ stasjoner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chemeClr val="dk1"/>
                          </a:solidFill>
                          <a:latin typeface="Arial"/>
                        </a:rPr>
                        <a:t>Uteskole</a:t>
                      </a:r>
                      <a:endParaRPr err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200" b="1"/>
                        <a:t>11:40-12:40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Matte/</a:t>
                      </a:r>
                      <a:r>
                        <a:rPr lang="nb-NO" sz="2200" err="1"/>
                        <a:t>Krle</a:t>
                      </a:r>
                      <a:endParaRPr sz="2200" err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b-NO" sz="2200">
                          <a:solidFill>
                            <a:schemeClr val="dk1"/>
                          </a:solidFill>
                        </a:rPr>
                        <a:t>Engelsk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Klassens time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K/H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chemeClr val="dk1"/>
                          </a:solidFill>
                          <a:latin typeface="Arial"/>
                        </a:rPr>
                        <a:t>Uteskole</a:t>
                      </a:r>
                      <a:endParaRPr err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-NO" sz="2200" b="1"/>
                        <a:t>12:55-13:55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err="1"/>
                        <a:t>Krle</a:t>
                      </a:r>
                      <a:r>
                        <a:rPr lang="nb-NO" sz="2200"/>
                        <a:t>/Matte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b-NO" sz="2200" err="1">
                          <a:solidFill>
                            <a:schemeClr val="dk1"/>
                          </a:solidFill>
                        </a:rPr>
                        <a:t>Samf.fag</a:t>
                      </a:r>
                      <a:endParaRPr sz="2200" err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/>
                        <a:t>Musikk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chemeClr val="dk1"/>
                          </a:solidFill>
                          <a:latin typeface="Arial"/>
                        </a:rPr>
                        <a:t>Uteskole</a:t>
                      </a:r>
                      <a:endParaRPr err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8684ec015_0_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nb-NO"/>
              <a:t>Videre arbeid med lesing og skriving</a:t>
            </a:r>
            <a:endParaRPr/>
          </a:p>
        </p:txBody>
      </p:sp>
      <p:sp>
        <p:nvSpPr>
          <p:cNvPr id="316" name="Google Shape;316;ge8684ec015_0_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nb-NO" u="sng">
              <a:solidFill>
                <a:schemeClr val="hlink"/>
              </a:solidFill>
            </a:endParaRPr>
          </a:p>
          <a:p>
            <a:r>
              <a:rPr lang="nb-NO"/>
              <a:t>Bli helt trygge på alle bokstavene/bokstavlydene - små og store.</a:t>
            </a:r>
          </a:p>
          <a:p>
            <a:r>
              <a:rPr lang="nb-NO"/>
              <a:t>Lese ord, setninger og små fortellinger/</a:t>
            </a:r>
            <a:r>
              <a:rPr lang="nb-NO" err="1"/>
              <a:t>faktatekster</a:t>
            </a:r>
            <a:r>
              <a:rPr lang="nb-NO"/>
              <a:t>.</a:t>
            </a:r>
          </a:p>
          <a:p>
            <a:r>
              <a:rPr lang="nb-NO"/>
              <a:t>Bli glad i å lese.</a:t>
            </a:r>
          </a:p>
          <a:p>
            <a:r>
              <a:rPr lang="nb-NO" err="1"/>
              <a:t>Leseleksa</a:t>
            </a:r>
            <a:r>
              <a:rPr lang="nb-NO"/>
              <a:t> er den aller viktigste leksa! Leseflyt og forståelse.</a:t>
            </a:r>
          </a:p>
          <a:p>
            <a:r>
              <a:rPr lang="nb-NO"/>
              <a:t>Utvikle god håndskrift. Bruke noe tastatur.</a:t>
            </a:r>
          </a:p>
          <a:p>
            <a:r>
              <a:rPr lang="nb-NO"/>
              <a:t>Setningsreglene. Skrive liten sammenhengende tekst.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28E38F87D1B04B93405667D5FED500" ma:contentTypeVersion="14" ma:contentTypeDescription="Opprett et nytt dokument." ma:contentTypeScope="" ma:versionID="db374bfe60253cbc44109ba60755a7a3">
  <xsd:schema xmlns:xsd="http://www.w3.org/2001/XMLSchema" xmlns:xs="http://www.w3.org/2001/XMLSchema" xmlns:p="http://schemas.microsoft.com/office/2006/metadata/properties" xmlns:ns2="96e3c2b7-e3ff-44c5-a83b-3c0337ddeade" xmlns:ns3="df11d2af-4345-4384-bf0a-7874a2c2aa81" targetNamespace="http://schemas.microsoft.com/office/2006/metadata/properties" ma:root="true" ma:fieldsID="07d0b498db0e005aef03968260cbb01d" ns2:_="" ns3:_="">
    <xsd:import namespace="96e3c2b7-e3ff-44c5-a83b-3c0337ddeade"/>
    <xsd:import namespace="df11d2af-4345-4384-bf0a-7874a2c2a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3c2b7-e3ff-44c5-a83b-3c0337ddea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eeaa9471-3809-4903-bebf-111d1dca56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11d2af-4345-4384-bf0a-7874a2c2aa8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836574b-217d-4d80-8504-8145034bc2cc}" ma:internalName="TaxCatchAll" ma:showField="CatchAllData" ma:web="df11d2af-4345-4384-bf0a-7874a2c2a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11d2af-4345-4384-bf0a-7874a2c2aa81" xsi:nil="true"/>
    <lcf76f155ced4ddcb4097134ff3c332f xmlns="96e3c2b7-e3ff-44c5-a83b-3c0337ddead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5038C-7C3A-44D5-90CC-59710A17C8E1}">
  <ds:schemaRefs>
    <ds:schemaRef ds:uri="96e3c2b7-e3ff-44c5-a83b-3c0337ddeade"/>
    <ds:schemaRef ds:uri="df11d2af-4345-4384-bf0a-7874a2c2aa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8DF22A4-ECDF-462C-8D3F-B7A38BB2DA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4F6D78-5F33-429B-98D6-0BCF8C06633E}">
  <ds:schemaRefs>
    <ds:schemaRef ds:uri="96e3c2b7-e3ff-44c5-a83b-3c0337ddeade"/>
    <ds:schemaRef ds:uri="df11d2af-4345-4384-bf0a-7874a2c2aa8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Office PowerPoint</Application>
  <PresentationFormat>Widescreen</PresentationFormat>
  <Paragraphs>138</Paragraphs>
  <Slides>12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Office-tema</vt:lpstr>
      <vt:lpstr>Foreldremøte  2. trinn  2023/2024</vt:lpstr>
      <vt:lpstr>2. trinn</vt:lpstr>
      <vt:lpstr>VISMA FLYT SKOLE</vt:lpstr>
      <vt:lpstr>God skolestart</vt:lpstr>
      <vt:lpstr>Når ting ikke er så greit…………</vt:lpstr>
      <vt:lpstr>Trivselsskole</vt:lpstr>
      <vt:lpstr>Borte fra skolen</vt:lpstr>
      <vt:lpstr>Skoledagen</vt:lpstr>
      <vt:lpstr>Videre arbeid med lesing og skriving</vt:lpstr>
      <vt:lpstr>Videre arbeid med tall og regning</vt:lpstr>
      <vt:lpstr>Aktuell informasjon nå i oppstarten</vt:lpstr>
      <vt:lpstr>Del 3 - Samarbeid mellom foreldre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Foreldremøte  2. trinn  2022/2023</dc:title>
  <dc:creator>Cecilia M Johansen</dc:creator>
  <cp:lastModifiedBy>Håkon Kile</cp:lastModifiedBy>
  <cp:revision>2</cp:revision>
  <dcterms:created xsi:type="dcterms:W3CDTF">2021-06-02T20:22:52Z</dcterms:created>
  <dcterms:modified xsi:type="dcterms:W3CDTF">2023-09-05T17:25:34Z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0x0101000D28E38F87D1B04B93405667D5FED500</vt:lpwstr>
  </property>
  <property fmtid="{D5CDD505-2E9C-101B-9397-08002B2CF9AE}" pid="3" name="MediaServiceImageTags">
    <vt:lpwstr/>
  </property>
</Properties>
</file>